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
  </p:notesMasterIdLst>
  <p:handoutMasterIdLst>
    <p:handoutMasterId r:id="rId11"/>
  </p:handoutMasterIdLst>
  <p:sldIdLst>
    <p:sldId id="256" r:id="rId2"/>
    <p:sldId id="267" r:id="rId3"/>
    <p:sldId id="268" r:id="rId4"/>
    <p:sldId id="269" r:id="rId5"/>
    <p:sldId id="270" r:id="rId6"/>
    <p:sldId id="266" r:id="rId7"/>
    <p:sldId id="262" r:id="rId8"/>
    <p:sldId id="25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70" autoAdjust="0"/>
  </p:normalViewPr>
  <p:slideViewPr>
    <p:cSldViewPr snapToGrid="0" snapToObjects="1">
      <p:cViewPr varScale="1">
        <p:scale>
          <a:sx n="109" d="100"/>
          <a:sy n="109" d="100"/>
        </p:scale>
        <p:origin x="17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982E3C-8EE6-BB4C-BA0C-E1EE8399A4DF}" type="datetimeFigureOut">
              <a:rPr lang="en-US" smtClean="0"/>
              <a:t>5/19/19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466649-C62B-554D-9CBD-B733C0409FD6}" type="slidenum">
              <a:rPr lang="en-US" smtClean="0"/>
              <a:t>‹#›</a:t>
            </a:fld>
            <a:endParaRPr lang="en-US"/>
          </a:p>
        </p:txBody>
      </p:sp>
    </p:spTree>
    <p:extLst>
      <p:ext uri="{BB962C8B-B14F-4D97-AF65-F5344CB8AC3E}">
        <p14:creationId xmlns:p14="http://schemas.microsoft.com/office/powerpoint/2010/main" val="29314861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2EF270-89B6-AA43-A180-63EB90015ABB}" type="datetimeFigureOut">
              <a:rPr lang="en-US" smtClean="0"/>
              <a:t>5/19/19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C190F-FA42-F348-8300-B06182F6BBCE}" type="slidenum">
              <a:rPr lang="en-US" smtClean="0"/>
              <a:t>‹#›</a:t>
            </a:fld>
            <a:endParaRPr lang="en-US"/>
          </a:p>
        </p:txBody>
      </p:sp>
    </p:spTree>
    <p:extLst>
      <p:ext uri="{BB962C8B-B14F-4D97-AF65-F5344CB8AC3E}">
        <p14:creationId xmlns:p14="http://schemas.microsoft.com/office/powerpoint/2010/main" val="14967220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1</a:t>
            </a:fld>
            <a:endParaRPr lang="en-US"/>
          </a:p>
        </p:txBody>
      </p:sp>
    </p:spTree>
    <p:extLst>
      <p:ext uri="{BB962C8B-B14F-4D97-AF65-F5344CB8AC3E}">
        <p14:creationId xmlns:p14="http://schemas.microsoft.com/office/powerpoint/2010/main" val="318822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2</a:t>
            </a:fld>
            <a:endParaRPr lang="en-US"/>
          </a:p>
        </p:txBody>
      </p:sp>
    </p:spTree>
    <p:extLst>
      <p:ext uri="{BB962C8B-B14F-4D97-AF65-F5344CB8AC3E}">
        <p14:creationId xmlns:p14="http://schemas.microsoft.com/office/powerpoint/2010/main" val="228791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6</a:t>
            </a:fld>
            <a:endParaRPr lang="en-US"/>
          </a:p>
        </p:txBody>
      </p:sp>
    </p:spTree>
    <p:extLst>
      <p:ext uri="{BB962C8B-B14F-4D97-AF65-F5344CB8AC3E}">
        <p14:creationId xmlns:p14="http://schemas.microsoft.com/office/powerpoint/2010/main" val="154957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7</a:t>
            </a:fld>
            <a:endParaRPr lang="en-US"/>
          </a:p>
        </p:txBody>
      </p:sp>
    </p:spTree>
    <p:extLst>
      <p:ext uri="{BB962C8B-B14F-4D97-AF65-F5344CB8AC3E}">
        <p14:creationId xmlns:p14="http://schemas.microsoft.com/office/powerpoint/2010/main" val="358380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8</a:t>
            </a:fld>
            <a:endParaRPr lang="en-US"/>
          </a:p>
        </p:txBody>
      </p:sp>
    </p:spTree>
    <p:extLst>
      <p:ext uri="{BB962C8B-B14F-4D97-AF65-F5344CB8AC3E}">
        <p14:creationId xmlns:p14="http://schemas.microsoft.com/office/powerpoint/2010/main" val="179430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1497825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2C92D6-A319-E34A-BB6A-359D08573094}" type="datetime1">
              <a:rPr lang="en-US" smtClean="0"/>
              <a:t>5/19/19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140861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43DD4E9-CFC9-354D-B23C-762701B8EC12}" type="datetime1">
              <a:rPr lang="en-US" smtClean="0"/>
              <a:t>5/19/19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401974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6297BF9-DE56-C942-8C7A-690FE0BE2018}" type="datetime1">
              <a:rPr lang="en-US" smtClean="0"/>
              <a:t>5/19/19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80324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C3EB4E1-FAB1-874E-9D9E-86344533FAF3}" type="datetime1">
              <a:rPr lang="en-US" smtClean="0"/>
              <a:t>5/19/19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354886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72C109F-0281-6348-A94A-F563AD699708}" type="datetime1">
              <a:rPr lang="en-US" smtClean="0"/>
              <a:t>5/19/19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10484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FB2765-84CA-D243-A556-192C476EAA5E}" type="datetime1">
              <a:rPr lang="en-US" smtClean="0"/>
              <a:t>5/19/19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47052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65DA08D-6CF6-0445-A08F-12DDBA379D2A}" type="datetime1">
              <a:rPr lang="en-US" smtClean="0"/>
              <a:t>5/19/19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280447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AF2C357-9710-3A4C-9204-7AF75B3E02CB}" type="datetime1">
              <a:rPr lang="en-US" smtClean="0"/>
              <a:t>5/19/19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14458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806CC70-263F-EF4B-8E12-7FDC0356766F}" type="datetime1">
              <a:rPr lang="en-US" smtClean="0"/>
              <a:t>5/19/19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359380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76D3985-AD8E-8E43-956B-F7167BB6AE51}" type="datetime1">
              <a:rPr lang="en-US" smtClean="0"/>
              <a:t>5/19/19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15F92FF-B19F-714F-AF19-A767AFC7D5EA}" type="slidenum">
              <a:rPr lang="en-US" smtClean="0"/>
              <a:t>‹#›</a:t>
            </a:fld>
            <a:endParaRPr lang="en-US"/>
          </a:p>
        </p:txBody>
      </p:sp>
    </p:spTree>
    <p:extLst>
      <p:ext uri="{BB962C8B-B14F-4D97-AF65-F5344CB8AC3E}">
        <p14:creationId xmlns:p14="http://schemas.microsoft.com/office/powerpoint/2010/main" val="267837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F92FF-B19F-714F-AF19-A767AFC7D5EA}" type="slidenum">
              <a:rPr lang="en-US" smtClean="0"/>
              <a:t>‹#›</a:t>
            </a:fld>
            <a:endParaRPr lang="en-US" dirty="0"/>
          </a:p>
        </p:txBody>
      </p:sp>
      <p:pic>
        <p:nvPicPr>
          <p:cNvPr id="8" name="Picture 7" descr="NASA_logo2.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77474" y="6288964"/>
            <a:ext cx="539289" cy="445576"/>
          </a:xfrm>
          <a:prstGeom prst="rect">
            <a:avLst/>
          </a:prstGeom>
        </p:spPr>
      </p:pic>
      <p:sp>
        <p:nvSpPr>
          <p:cNvPr id="5" name="TextBox 4"/>
          <p:cNvSpPr txBox="1"/>
          <p:nvPr userDrawn="1"/>
        </p:nvSpPr>
        <p:spPr>
          <a:xfrm>
            <a:off x="3214078" y="6386607"/>
            <a:ext cx="2203999" cy="276999"/>
          </a:xfrm>
          <a:prstGeom prst="rect">
            <a:avLst/>
          </a:prstGeom>
          <a:noFill/>
        </p:spPr>
        <p:txBody>
          <a:bodyPr wrap="none" rtlCol="0">
            <a:spAutoFit/>
          </a:bodyPr>
          <a:lstStyle/>
          <a:p>
            <a:r>
              <a:rPr lang="en-US" sz="1200" dirty="0" err="1">
                <a:solidFill>
                  <a:schemeClr val="bg1">
                    <a:lumMod val="65000"/>
                  </a:schemeClr>
                </a:solidFill>
              </a:rPr>
              <a:t>above.nasa.gov</a:t>
            </a:r>
            <a:r>
              <a:rPr lang="en-US" sz="1200" dirty="0">
                <a:solidFill>
                  <a:schemeClr val="bg1">
                    <a:lumMod val="65000"/>
                  </a:schemeClr>
                </a:solidFill>
              </a:rPr>
              <a:t>  @</a:t>
            </a:r>
            <a:r>
              <a:rPr lang="en-US" sz="1200" dirty="0" err="1">
                <a:solidFill>
                  <a:schemeClr val="bg1">
                    <a:lumMod val="65000"/>
                  </a:schemeClr>
                </a:solidFill>
              </a:rPr>
              <a:t>NASA_ABoVE</a:t>
            </a:r>
            <a:endParaRPr lang="en-US" sz="1200" dirty="0">
              <a:solidFill>
                <a:schemeClr val="bg1">
                  <a:lumMod val="65000"/>
                </a:schemeClr>
              </a:solidFill>
            </a:endParaRPr>
          </a:p>
        </p:txBody>
      </p:sp>
      <p:pic>
        <p:nvPicPr>
          <p:cNvPr id="9" name="Picture 8">
            <a:extLst>
              <a:ext uri="{FF2B5EF4-FFF2-40B4-BE49-F238E27FC236}">
                <a16:creationId xmlns:a16="http://schemas.microsoft.com/office/drawing/2014/main" id="{2AB6B3FF-93F2-7245-A994-4C5D9B0FCFB2}"/>
              </a:ext>
            </a:extLst>
          </p:cNvPr>
          <p:cNvPicPr>
            <a:picLocks noChangeAspect="1"/>
          </p:cNvPicPr>
          <p:nvPr userDrawn="1"/>
        </p:nvPicPr>
        <p:blipFill>
          <a:blip r:embed="rId14"/>
          <a:stretch>
            <a:fillRect/>
          </a:stretch>
        </p:blipFill>
        <p:spPr>
          <a:xfrm>
            <a:off x="164845" y="6249091"/>
            <a:ext cx="1397690" cy="511227"/>
          </a:xfrm>
          <a:prstGeom prst="rect">
            <a:avLst/>
          </a:prstGeom>
        </p:spPr>
      </p:pic>
    </p:spTree>
    <p:extLst>
      <p:ext uri="{BB962C8B-B14F-4D97-AF65-F5344CB8AC3E}">
        <p14:creationId xmlns:p14="http://schemas.microsoft.com/office/powerpoint/2010/main" val="4118910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7558" y="4387662"/>
            <a:ext cx="6700345" cy="1808186"/>
          </a:xfrm>
        </p:spPr>
        <p:txBody>
          <a:bodyPr>
            <a:noAutofit/>
          </a:bodyPr>
          <a:lstStyle/>
          <a:p>
            <a:pPr algn="l"/>
            <a:r>
              <a:rPr lang="en-US" sz="1600" dirty="0">
                <a:solidFill>
                  <a:schemeClr val="tx1"/>
                </a:solidFill>
                <a:latin typeface="Times New Roman" panose="02020603050405020304" pitchFamily="18" charset="0"/>
                <a:cs typeface="Times New Roman" panose="02020603050405020304" pitchFamily="18" charset="0"/>
              </a:rPr>
              <a:t>PI: David Lutz, Dartmouth College</a:t>
            </a:r>
          </a:p>
          <a:p>
            <a:pPr algn="l"/>
            <a:r>
              <a:rPr lang="en-US" sz="1600" dirty="0">
                <a:solidFill>
                  <a:schemeClr val="tx1"/>
                </a:solidFill>
                <a:latin typeface="Times New Roman" panose="02020603050405020304" pitchFamily="18" charset="0"/>
                <a:cs typeface="Times New Roman" panose="02020603050405020304" pitchFamily="18" charset="0"/>
              </a:rPr>
              <a:t>Co-PI: Manuel Lerdau, University of Virginia</a:t>
            </a:r>
          </a:p>
          <a:p>
            <a:pPr algn="l"/>
            <a:r>
              <a:rPr lang="en-US" sz="1600" dirty="0">
                <a:solidFill>
                  <a:schemeClr val="tx1"/>
                </a:solidFill>
                <a:latin typeface="Times New Roman" panose="02020603050405020304" pitchFamily="18" charset="0"/>
                <a:cs typeface="Times New Roman" panose="02020603050405020304" pitchFamily="18" charset="0"/>
              </a:rPr>
              <a:t>Co-PI: Michael Palace, University of New Hampshire</a:t>
            </a:r>
          </a:p>
          <a:p>
            <a:pPr algn="l"/>
            <a:r>
              <a:rPr lang="en-US" sz="1600" dirty="0">
                <a:solidFill>
                  <a:schemeClr val="tx1"/>
                </a:solidFill>
                <a:latin typeface="Times New Roman" panose="02020603050405020304" pitchFamily="18" charset="0"/>
                <a:cs typeface="Times New Roman" panose="02020603050405020304" pitchFamily="18" charset="0"/>
              </a:rPr>
              <a:t>Co-I: Xi Yang, University of Virginia</a:t>
            </a:r>
          </a:p>
          <a:p>
            <a:pPr algn="l"/>
            <a:r>
              <a:rPr lang="en-US" sz="1600" dirty="0">
                <a:solidFill>
                  <a:schemeClr val="tx1"/>
                </a:solidFill>
                <a:latin typeface="Times New Roman" panose="02020603050405020304" pitchFamily="18" charset="0"/>
                <a:cs typeface="Times New Roman" panose="02020603050405020304" pitchFamily="18" charset="0"/>
              </a:rPr>
              <a:t>Co-I: Hank Shugart, University of Virginia</a:t>
            </a:r>
          </a:p>
          <a:p>
            <a:pPr algn="l"/>
            <a:r>
              <a:rPr lang="en-US" sz="1600" dirty="0">
                <a:solidFill>
                  <a:schemeClr val="tx1"/>
                </a:solidFill>
                <a:latin typeface="Times New Roman" panose="02020603050405020304" pitchFamily="18" charset="0"/>
                <a:cs typeface="Times New Roman" panose="02020603050405020304" pitchFamily="18" charset="0"/>
              </a:rPr>
              <a:t>Collaborator: Adrianna Foster, Northern Arizona University</a:t>
            </a:r>
          </a:p>
        </p:txBody>
      </p:sp>
      <p:sp>
        <p:nvSpPr>
          <p:cNvPr id="5" name="TextBox 4"/>
          <p:cNvSpPr txBox="1"/>
          <p:nvPr/>
        </p:nvSpPr>
        <p:spPr>
          <a:xfrm>
            <a:off x="898634" y="349538"/>
            <a:ext cx="7725104"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Dynamic Modeling of Forest Ecosystem Processes and Services in North American Boreal Forests within the ABoVE Study Region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34810" y="1549867"/>
            <a:ext cx="5452752" cy="25469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5288" y="4387662"/>
            <a:ext cx="1102615" cy="1102615"/>
          </a:xfrm>
          <a:prstGeom prst="rect">
            <a:avLst/>
          </a:prstGeom>
        </p:spPr>
      </p:pic>
      <p:pic>
        <p:nvPicPr>
          <p:cNvPr id="9" name="Picture 4" descr="https://www.evsc.virginia.edu/wp-content/uploads/lerdau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40755" y="4336232"/>
            <a:ext cx="1205473" cy="12054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47397" y="5541705"/>
            <a:ext cx="2986715" cy="553998"/>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Dave Lutz	Manuel Lerdau</a:t>
            </a:r>
          </a:p>
          <a:p>
            <a:pPr algn="ctr"/>
            <a:r>
              <a:rPr lang="en-US" sz="1200" dirty="0">
                <a:latin typeface="Times New Roman" panose="02020603050405020304" pitchFamily="18" charset="0"/>
                <a:cs typeface="Times New Roman" panose="02020603050405020304" pitchFamily="18" charset="0"/>
              </a:rPr>
              <a:t>(We’re both here this week)</a:t>
            </a:r>
            <a:endParaRPr lang="en-US" sz="1200" dirty="0"/>
          </a:p>
        </p:txBody>
      </p:sp>
    </p:spTree>
    <p:extLst>
      <p:ext uri="{BB962C8B-B14F-4D97-AF65-F5344CB8AC3E}">
        <p14:creationId xmlns:p14="http://schemas.microsoft.com/office/powerpoint/2010/main" val="231850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15F92FF-B19F-714F-AF19-A767AFC7D5EA}" type="slidenum">
              <a:rPr lang="en-US" smtClean="0"/>
              <a:t>2</a:t>
            </a:fld>
            <a:endParaRPr lang="en-US" dirty="0"/>
          </a:p>
        </p:txBody>
      </p:sp>
      <p:sp>
        <p:nvSpPr>
          <p:cNvPr id="6" name="Title 1"/>
          <p:cNvSpPr>
            <a:spLocks noGrp="1"/>
          </p:cNvSpPr>
          <p:nvPr>
            <p:ph type="title"/>
          </p:nvPr>
        </p:nvSpPr>
        <p:spPr>
          <a:xfrm>
            <a:off x="457200" y="274638"/>
            <a:ext cx="8229600" cy="715962"/>
          </a:xfrm>
        </p:spPr>
        <p:txBody>
          <a:bodyPr>
            <a:normAutofit/>
          </a:bodyPr>
          <a:lstStyle/>
          <a:p>
            <a:r>
              <a:rPr lang="en-US" sz="3600" dirty="0">
                <a:latin typeface="Times New Roman" panose="02020603050405020304" pitchFamily="18" charset="0"/>
                <a:cs typeface="Times New Roman" panose="02020603050405020304" pitchFamily="18" charset="0"/>
              </a:rPr>
              <a:t>Our Project Rationale</a:t>
            </a:r>
          </a:p>
        </p:txBody>
      </p:sp>
      <p:sp>
        <p:nvSpPr>
          <p:cNvPr id="8" name="TextBox 7"/>
          <p:cNvSpPr txBox="1"/>
          <p:nvPr/>
        </p:nvSpPr>
        <p:spPr>
          <a:xfrm>
            <a:off x="304800" y="1066800"/>
            <a:ext cx="8534400" cy="141577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 Boreal forests endure a climate with strong seasonal variability.</a:t>
            </a:r>
          </a:p>
          <a:p>
            <a:endParaRPr lang="en-US" sz="1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As a result, boreal stands are very malleable to changes in environmental conditions and are susceptible to wildfire. Specifically, because they often are found in low-diversity stands, they are also uniquely vulnerable to pest outbreaks.</a:t>
            </a:r>
          </a:p>
        </p:txBody>
      </p:sp>
      <p:sp>
        <p:nvSpPr>
          <p:cNvPr id="9" name="TextBox 8"/>
          <p:cNvSpPr txBox="1"/>
          <p:nvPr/>
        </p:nvSpPr>
        <p:spPr>
          <a:xfrm>
            <a:off x="304800" y="2667000"/>
            <a:ext cx="5181600" cy="169277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2.) Boreal forest management varies considerably.</a:t>
            </a:r>
          </a:p>
          <a:p>
            <a:endParaRPr lang="en-US" sz="1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North America, boreal forests cover a vast expanse and ownership adds to management variability.  Adaptive management is difficult due to this variation as well as uncertainty about future climate conditions.</a:t>
            </a:r>
          </a:p>
        </p:txBody>
      </p:sp>
      <p:sp>
        <p:nvSpPr>
          <p:cNvPr id="10" name="TextBox 9"/>
          <p:cNvSpPr txBox="1"/>
          <p:nvPr/>
        </p:nvSpPr>
        <p:spPr>
          <a:xfrm>
            <a:off x="304800" y="4403068"/>
            <a:ext cx="5251048" cy="169277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3.) Public Lands can be used as Case Studies.</a:t>
            </a:r>
          </a:p>
          <a:p>
            <a:endParaRPr lang="en-US" sz="1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Public lands are good locations for modeling scenarios because management is often legally required to follow decision-making rules. This provides modelers with defined prescriptions.</a:t>
            </a:r>
            <a:endParaRPr lang="en-US"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787736"/>
            <a:ext cx="3345715" cy="2461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555848" y="5381890"/>
            <a:ext cx="3386271"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Tanana Valley State Forest is managed for a variety of interests.</a:t>
            </a:r>
            <a:endParaRPr lang="en-US" dirty="0"/>
          </a:p>
        </p:txBody>
      </p:sp>
      <p:sp>
        <p:nvSpPr>
          <p:cNvPr id="13" name="Rectangle 12"/>
          <p:cNvSpPr/>
          <p:nvPr/>
        </p:nvSpPr>
        <p:spPr>
          <a:xfrm>
            <a:off x="6056188" y="5201770"/>
            <a:ext cx="2385589" cy="246221"/>
          </a:xfrm>
          <a:prstGeom prst="rect">
            <a:avLst/>
          </a:prstGeom>
        </p:spPr>
        <p:txBody>
          <a:bodyPr wrap="none">
            <a:spAutoFit/>
          </a:bodyPr>
          <a:lstStyle/>
          <a:p>
            <a:r>
              <a:rPr lang="en-US" sz="1000" dirty="0">
                <a:latin typeface="Times New Roman" panose="02020603050405020304" pitchFamily="18" charset="0"/>
                <a:cs typeface="Times New Roman" panose="02020603050405020304" pitchFamily="18" charset="0"/>
              </a:rPr>
              <a:t>Photo from: Pattison </a:t>
            </a:r>
            <a:r>
              <a:rPr lang="en-US" sz="1000" i="1" dirty="0">
                <a:latin typeface="Times New Roman" panose="02020603050405020304" pitchFamily="18" charset="0"/>
                <a:cs typeface="Times New Roman" panose="02020603050405020304" pitchFamily="18" charset="0"/>
              </a:rPr>
              <a:t>et al. </a:t>
            </a:r>
            <a:r>
              <a:rPr lang="en-US" sz="1000" dirty="0">
                <a:latin typeface="Times New Roman" panose="02020603050405020304" pitchFamily="18" charset="0"/>
                <a:cs typeface="Times New Roman" panose="02020603050405020304" pitchFamily="18" charset="0"/>
              </a:rPr>
              <a:t>PNW-GTR-967</a:t>
            </a:r>
            <a:endParaRPr lang="en-US" sz="1000" dirty="0"/>
          </a:p>
        </p:txBody>
      </p:sp>
    </p:spTree>
    <p:extLst>
      <p:ext uri="{BB962C8B-B14F-4D97-AF65-F5344CB8AC3E}">
        <p14:creationId xmlns:p14="http://schemas.microsoft.com/office/powerpoint/2010/main" val="45759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5F92FF-B19F-714F-AF19-A767AFC7D5EA}" type="slidenum">
              <a:rPr lang="en-US" smtClean="0"/>
              <a:t>3</a:t>
            </a:fld>
            <a:endParaRPr lang="en-US"/>
          </a:p>
        </p:txBody>
      </p:sp>
      <p:sp>
        <p:nvSpPr>
          <p:cNvPr id="5" name="Title 1"/>
          <p:cNvSpPr txBox="1">
            <a:spLocks/>
          </p:cNvSpPr>
          <p:nvPr/>
        </p:nvSpPr>
        <p:spPr>
          <a:xfrm>
            <a:off x="457200" y="274638"/>
            <a:ext cx="82296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Our Project’s Main Objectives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6453" y="990600"/>
            <a:ext cx="5211094" cy="3256934"/>
          </a:xfrm>
          <a:prstGeom prst="rect">
            <a:avLst/>
          </a:prstGeom>
        </p:spPr>
      </p:pic>
      <p:sp>
        <p:nvSpPr>
          <p:cNvPr id="7" name="TextBox 6"/>
          <p:cNvSpPr txBox="1"/>
          <p:nvPr/>
        </p:nvSpPr>
        <p:spPr>
          <a:xfrm>
            <a:off x="152400" y="4509019"/>
            <a:ext cx="8534400" cy="169277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 Simulate the dynamics of forest patterns and processes under future climate and disturbance scenarios using an individual-based forest gap model.</a:t>
            </a:r>
          </a:p>
          <a:p>
            <a:endParaRPr lang="en-US" sz="1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gap model, UVA-FME, has been updated to simulate areas within the TVSF in a Phase 1 project by our collaborator Adrianna Foster (NAU). We will further calibrate the model by connecting it to remotely sensed imagery taken by other ABoVE scientists.</a:t>
            </a:r>
          </a:p>
        </p:txBody>
      </p:sp>
      <p:sp>
        <p:nvSpPr>
          <p:cNvPr id="8" name="Rectangle 7"/>
          <p:cNvSpPr/>
          <p:nvPr/>
        </p:nvSpPr>
        <p:spPr>
          <a:xfrm>
            <a:off x="5860419" y="4250897"/>
            <a:ext cx="1207382"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(Adriana Foster)</a:t>
            </a:r>
            <a:endParaRPr lang="en-US" sz="1200" dirty="0"/>
          </a:p>
        </p:txBody>
      </p:sp>
    </p:spTree>
    <p:extLst>
      <p:ext uri="{BB962C8B-B14F-4D97-AF65-F5344CB8AC3E}">
        <p14:creationId xmlns:p14="http://schemas.microsoft.com/office/powerpoint/2010/main" val="366960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5F92FF-B19F-714F-AF19-A767AFC7D5EA}" type="slidenum">
              <a:rPr lang="en-US" smtClean="0"/>
              <a:t>4</a:t>
            </a:fld>
            <a:endParaRPr lang="en-US"/>
          </a:p>
        </p:txBody>
      </p:sp>
      <p:sp>
        <p:nvSpPr>
          <p:cNvPr id="5" name="Title 1"/>
          <p:cNvSpPr txBox="1">
            <a:spLocks/>
          </p:cNvSpPr>
          <p:nvPr/>
        </p:nvSpPr>
        <p:spPr>
          <a:xfrm>
            <a:off x="457200" y="274638"/>
            <a:ext cx="82296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Our Project’s Main Objectives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38795" y="1143001"/>
            <a:ext cx="6266410" cy="2863512"/>
          </a:xfrm>
          <a:prstGeom prst="rect">
            <a:avLst/>
          </a:prstGeom>
        </p:spPr>
      </p:pic>
      <p:sp>
        <p:nvSpPr>
          <p:cNvPr id="7" name="TextBox 6"/>
          <p:cNvSpPr txBox="1"/>
          <p:nvPr/>
        </p:nvSpPr>
        <p:spPr>
          <a:xfrm>
            <a:off x="304800" y="4059083"/>
            <a:ext cx="8534400"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2.) Assess tradeoffs in the delivery of ecosystem services under a set of stakeholder-informed management strategies at each study site using coupled forest-gap and ecological economics model output. </a:t>
            </a:r>
          </a:p>
          <a:p>
            <a:r>
              <a:rPr lang="en-US" dirty="0">
                <a:latin typeface="Times New Roman" panose="02020603050405020304" pitchFamily="18" charset="0"/>
                <a:cs typeface="Times New Roman" panose="02020603050405020304" pitchFamily="18" charset="0"/>
              </a:rPr>
              <a:t>Essentially, we plan to work with stakeholders at our two study sites to elicit a set of management scenarios that we can use as inputs for the model. Once we construct simulations, we will provide these results to all stakeholders to think about what scenarios provided the sets of benefits that best fit the needs of the community.</a:t>
            </a:r>
          </a:p>
        </p:txBody>
      </p:sp>
    </p:spTree>
    <p:extLst>
      <p:ext uri="{BB962C8B-B14F-4D97-AF65-F5344CB8AC3E}">
        <p14:creationId xmlns:p14="http://schemas.microsoft.com/office/powerpoint/2010/main" val="1064460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5F92FF-B19F-714F-AF19-A767AFC7D5EA}" type="slidenum">
              <a:rPr lang="en-US" smtClean="0"/>
              <a:t>5</a:t>
            </a:fld>
            <a:endParaRPr lang="en-US"/>
          </a:p>
        </p:txBody>
      </p:sp>
      <p:sp>
        <p:nvSpPr>
          <p:cNvPr id="5" name="Title 1"/>
          <p:cNvSpPr txBox="1">
            <a:spLocks/>
          </p:cNvSpPr>
          <p:nvPr/>
        </p:nvSpPr>
        <p:spPr>
          <a:xfrm>
            <a:off x="457200" y="274638"/>
            <a:ext cx="82296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Relevance to ABoVE Science Questions</a:t>
            </a:r>
          </a:p>
        </p:txBody>
      </p:sp>
      <p:sp>
        <p:nvSpPr>
          <p:cNvPr id="6" name="TextBox 5"/>
          <p:cNvSpPr txBox="1"/>
          <p:nvPr/>
        </p:nvSpPr>
        <p:spPr>
          <a:xfrm>
            <a:off x="304800" y="990600"/>
            <a:ext cx="8534400" cy="544764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Science Questions 3.1, 3.5, and 3.6</a:t>
            </a:r>
          </a:p>
          <a:p>
            <a:endParaRPr lang="en-US" sz="400" b="1" dirty="0">
              <a:latin typeface="Times New Roman" panose="02020603050405020304" pitchFamily="18" charset="0"/>
              <a:cs typeface="Times New Roman" panose="02020603050405020304" pitchFamily="18" charset="0"/>
            </a:endParaRPr>
          </a:p>
          <a:p>
            <a:pPr marL="285750" indent="-285750">
              <a:buFontTx/>
              <a:buChar char="-"/>
            </a:pPr>
            <a:r>
              <a:rPr lang="en-US" sz="1400" b="1" dirty="0">
                <a:latin typeface="Times New Roman" panose="02020603050405020304" pitchFamily="18" charset="0"/>
                <a:cs typeface="Times New Roman" panose="02020603050405020304" pitchFamily="18" charset="0"/>
              </a:rPr>
              <a:t>(3.1)</a:t>
            </a:r>
            <a:r>
              <a:rPr lang="en-US" sz="1400" dirty="0">
                <a:latin typeface="Times New Roman" panose="02020603050405020304" pitchFamily="18" charset="0"/>
                <a:cs typeface="Times New Roman" panose="02020603050405020304" pitchFamily="18" charset="0"/>
              </a:rPr>
              <a:t>. How are environmental changes affecting critical ecosystem services and how are human societies responding?</a:t>
            </a:r>
          </a:p>
          <a:p>
            <a:pPr marL="285750" indent="-285750">
              <a:buFontTx/>
              <a:buChar char="-"/>
            </a:pPr>
            <a:r>
              <a:rPr lang="en-US" sz="1400" b="1" dirty="0">
                <a:latin typeface="Times New Roman" panose="02020603050405020304" pitchFamily="18" charset="0"/>
                <a:cs typeface="Times New Roman" panose="02020603050405020304" pitchFamily="18" charset="0"/>
              </a:rPr>
              <a:t>(3.5) </a:t>
            </a:r>
            <a:r>
              <a:rPr lang="en-US" sz="1400" dirty="0">
                <a:latin typeface="Times New Roman" panose="02020603050405020304" pitchFamily="18" charset="0"/>
                <a:cs typeface="Times New Roman" panose="02020603050405020304" pitchFamily="18" charset="0"/>
              </a:rPr>
              <a:t>How are flora responding to changes in biotic and abiotic conditions and what are the impacts on ecosystem structure and function?.</a:t>
            </a:r>
          </a:p>
          <a:p>
            <a:pPr marL="285750" indent="-285750">
              <a:buFontTx/>
              <a:buChar char="-"/>
            </a:pPr>
            <a:r>
              <a:rPr lang="en-US" sz="1400" b="1" dirty="0">
                <a:latin typeface="Times New Roman" panose="02020603050405020304" pitchFamily="18" charset="0"/>
                <a:cs typeface="Times New Roman" panose="02020603050405020304" pitchFamily="18" charset="0"/>
              </a:rPr>
              <a:t>(3.6) </a:t>
            </a:r>
            <a:r>
              <a:rPr lang="en-US" sz="1400" dirty="0">
                <a:latin typeface="Times New Roman" panose="02020603050405020304" pitchFamily="18" charset="0"/>
                <a:cs typeface="Times New Roman" panose="02020603050405020304" pitchFamily="18" charset="0"/>
              </a:rPr>
              <a:t>How are the magnitudes, fates, and land-atmosphere exchanges of carbon pools responding to environmental change?</a:t>
            </a:r>
            <a:endParaRPr lang="en-US" sz="1400" b="1"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Ecosystem Dynamics Objectives 3 and 6</a:t>
            </a:r>
          </a:p>
          <a:p>
            <a:endParaRPr lang="en-US" sz="1400" b="1" dirty="0">
              <a:latin typeface="Times New Roman" panose="02020603050405020304" pitchFamily="18" charset="0"/>
              <a:cs typeface="Times New Roman" panose="02020603050405020304" pitchFamily="18" charset="0"/>
            </a:endParaRPr>
          </a:p>
          <a:p>
            <a:pPr marL="285750" indent="-285750">
              <a:buFontTx/>
              <a:buChar char="-"/>
            </a:pPr>
            <a:r>
              <a:rPr lang="en-US" sz="1400" b="1" dirty="0">
                <a:latin typeface="Times New Roman" panose="02020603050405020304" pitchFamily="18" charset="0"/>
                <a:cs typeface="Times New Roman" panose="02020603050405020304" pitchFamily="18" charset="0"/>
              </a:rPr>
              <a:t>(3) </a:t>
            </a:r>
            <a:r>
              <a:rPr lang="en-US" sz="1400" dirty="0">
                <a:latin typeface="Times New Roman" panose="02020603050405020304" pitchFamily="18" charset="0"/>
                <a:cs typeface="Times New Roman" panose="02020603050405020304" pitchFamily="18" charset="0"/>
              </a:rPr>
              <a:t>Understand how vegetation attributes and hydrologic conditions interact and respond to feedback and disturbance.</a:t>
            </a:r>
          </a:p>
          <a:p>
            <a:pPr marL="285750" indent="-285750">
              <a:buFontTx/>
              <a:buChar char="-"/>
            </a:pPr>
            <a:r>
              <a:rPr lang="en-US" sz="1400" b="1" dirty="0">
                <a:latin typeface="Times New Roman" panose="02020603050405020304" pitchFamily="18" charset="0"/>
                <a:cs typeface="Times New Roman" panose="02020603050405020304" pitchFamily="18" charset="0"/>
              </a:rPr>
              <a:t>(6) </a:t>
            </a:r>
            <a:r>
              <a:rPr lang="en-US" sz="1400" dirty="0">
                <a:latin typeface="Times New Roman" panose="02020603050405020304" pitchFamily="18" charset="0"/>
                <a:cs typeface="Times New Roman" panose="02020603050405020304" pitchFamily="18" charset="0"/>
              </a:rPr>
              <a:t>Elucidate how climate change and disturbances interact with above- and belowground communities and processes to alter carbon biogeochemistry[…].</a:t>
            </a:r>
            <a:endParaRPr lang="en-US" sz="1400" b="1" dirty="0">
              <a:latin typeface="Times New Roman" panose="02020603050405020304" pitchFamily="18" charset="0"/>
              <a:cs typeface="Times New Roman" panose="02020603050405020304" pitchFamily="18" charset="0"/>
            </a:endParaRPr>
          </a:p>
          <a:p>
            <a:endParaRPr lang="en-US" sz="1400"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Ecosystem Service Objective 4, 5, and 6</a:t>
            </a:r>
          </a:p>
          <a:p>
            <a:endParaRPr lang="en-US" sz="1400" b="1" dirty="0">
              <a:latin typeface="Times New Roman" panose="02020603050405020304" pitchFamily="18" charset="0"/>
              <a:cs typeface="Times New Roman" panose="02020603050405020304" pitchFamily="18" charset="0"/>
            </a:endParaRPr>
          </a:p>
          <a:p>
            <a:pPr marL="285750" indent="-285750">
              <a:buFontTx/>
              <a:buChar char="-"/>
            </a:pPr>
            <a:r>
              <a:rPr lang="en-US" sz="1400" b="1" dirty="0">
                <a:latin typeface="Times New Roman" panose="02020603050405020304" pitchFamily="18" charset="0"/>
                <a:cs typeface="Times New Roman" panose="02020603050405020304" pitchFamily="18" charset="0"/>
              </a:rPr>
              <a:t>(4) </a:t>
            </a:r>
            <a:r>
              <a:rPr lang="en-US" sz="1400" dirty="0">
                <a:latin typeface="Times New Roman" panose="02020603050405020304" pitchFamily="18" charset="0"/>
                <a:cs typeface="Times New Roman" panose="02020603050405020304" pitchFamily="18" charset="0"/>
              </a:rPr>
              <a:t>Analyze how changes to natural…resources will impact local communities as well as influence land management practices.</a:t>
            </a:r>
          </a:p>
          <a:p>
            <a:pPr marL="285750" indent="-285750">
              <a:buFontTx/>
              <a:buChar char="-"/>
            </a:pPr>
            <a:r>
              <a:rPr lang="en-US" sz="1400" b="1" dirty="0">
                <a:latin typeface="Times New Roman" panose="02020603050405020304" pitchFamily="18" charset="0"/>
                <a:cs typeface="Times New Roman" panose="02020603050405020304" pitchFamily="18" charset="0"/>
              </a:rPr>
              <a:t>(5)</a:t>
            </a:r>
            <a:r>
              <a:rPr lang="en-US" sz="1400" dirty="0">
                <a:latin typeface="Times New Roman" panose="02020603050405020304" pitchFamily="18" charset="0"/>
                <a:cs typeface="Times New Roman" panose="02020603050405020304" pitchFamily="18" charset="0"/>
              </a:rPr>
              <a:t> Determine the sources of variations in climate feedbacks…and assess the potential for future changes to climate regulating services[…].</a:t>
            </a:r>
          </a:p>
          <a:p>
            <a:pPr marL="285750" indent="-285750">
              <a:buFontTx/>
              <a:buChar char="-"/>
            </a:pPr>
            <a:r>
              <a:rPr lang="en-US" sz="1400" b="1" dirty="0">
                <a:latin typeface="Times New Roman" panose="02020603050405020304" pitchFamily="18" charset="0"/>
                <a:cs typeface="Times New Roman" panose="02020603050405020304" pitchFamily="18" charset="0"/>
              </a:rPr>
              <a:t>(6)</a:t>
            </a:r>
            <a:r>
              <a:rPr lang="en-US" sz="1400" dirty="0">
                <a:latin typeface="Times New Roman" panose="02020603050405020304" pitchFamily="18" charset="0"/>
                <a:cs typeface="Times New Roman" panose="02020603050405020304" pitchFamily="18" charset="0"/>
              </a:rPr>
              <a:t> Determine the degree to which changing environment and human activities result in synergistic or antagonistic changes in ecosystem services.</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55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117425"/>
            <a:ext cx="2133600" cy="365125"/>
          </a:xfrm>
        </p:spPr>
        <p:txBody>
          <a:bodyPr/>
          <a:lstStyle/>
          <a:p>
            <a:fld id="{C15F92FF-B19F-714F-AF19-A767AFC7D5EA}" type="slidenum">
              <a:rPr lang="en-US" smtClean="0"/>
              <a:t>6</a:t>
            </a:fld>
            <a:endParaRPr lang="en-US"/>
          </a:p>
        </p:txBody>
      </p:sp>
      <p:sp>
        <p:nvSpPr>
          <p:cNvPr id="6" name="Title 1"/>
          <p:cNvSpPr txBox="1">
            <a:spLocks/>
          </p:cNvSpPr>
          <p:nvPr/>
        </p:nvSpPr>
        <p:spPr>
          <a:xfrm>
            <a:off x="457200" y="274638"/>
            <a:ext cx="82296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Remote Sensing Integration</a:t>
            </a:r>
          </a:p>
        </p:txBody>
      </p:sp>
      <p:grpSp>
        <p:nvGrpSpPr>
          <p:cNvPr id="9" name="Group 8"/>
          <p:cNvGrpSpPr/>
          <p:nvPr/>
        </p:nvGrpSpPr>
        <p:grpSpPr>
          <a:xfrm>
            <a:off x="4572000" y="990600"/>
            <a:ext cx="3784027" cy="3343275"/>
            <a:chOff x="3440661" y="997991"/>
            <a:chExt cx="3784027" cy="3343275"/>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922"/>
            <a:stretch/>
          </p:blipFill>
          <p:spPr bwMode="auto">
            <a:xfrm>
              <a:off x="3440661" y="997991"/>
              <a:ext cx="3494529"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800575" y="997991"/>
              <a:ext cx="2424113"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152400" y="1123354"/>
            <a:ext cx="4419600" cy="35394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 Integrate ABoVE Phase 1 hyperspectral and Lidar data with co-located G-</a:t>
            </a:r>
            <a:r>
              <a:rPr lang="en-US" b="1" dirty="0" err="1">
                <a:latin typeface="Times New Roman" panose="02020603050405020304" pitchFamily="18" charset="0"/>
                <a:cs typeface="Times New Roman" panose="02020603050405020304" pitchFamily="18" charset="0"/>
              </a:rPr>
              <a:t>LiHT</a:t>
            </a:r>
            <a:r>
              <a:rPr lang="en-US" b="1" dirty="0">
                <a:latin typeface="Times New Roman" panose="02020603050405020304" pitchFamily="18" charset="0"/>
                <a:cs typeface="Times New Roman" panose="02020603050405020304" pitchFamily="18" charset="0"/>
              </a:rPr>
              <a:t> LiDAR data to initialize forest structure and species comp of stands at each site.</a:t>
            </a:r>
          </a:p>
          <a:p>
            <a:r>
              <a:rPr lang="en-US" b="1" dirty="0">
                <a:latin typeface="Times New Roman" panose="02020603050405020304" pitchFamily="18" charset="0"/>
                <a:cs typeface="Times New Roman" panose="02020603050405020304" pitchFamily="18" charset="0"/>
              </a:rPr>
              <a:t>(Co-PI Palace)</a:t>
            </a:r>
          </a:p>
          <a:p>
            <a:endParaRPr lang="en-US" sz="14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will utilize these airborne data to test UVAFME output with a number of descriptor vertical profile metrics used previously in a study using canopy profiles from airborne LiDAR and Terrestrial Laser Scanner data. These metrics include a profile layer count, peak maxima, highest maxima, profile median height, and a ratio of median height to maximum height of each profile. At each case study site, we will conduct validation tests to examine UVAFME derived canopy metrics and compare them with ABOVE LiDAR product-derived metrics. </a:t>
            </a:r>
          </a:p>
          <a:p>
            <a:endParaRPr lang="en-US" sz="1200" dirty="0">
              <a:latin typeface="Times New Roman" panose="02020603050405020304" pitchFamily="18" charset="0"/>
              <a:cs typeface="Times New Roman" panose="02020603050405020304" pitchFamily="18" charset="0"/>
            </a:endParaRPr>
          </a:p>
        </p:txBody>
      </p:sp>
      <p:sp>
        <p:nvSpPr>
          <p:cNvPr id="11" name="Rectangle 10"/>
          <p:cNvSpPr/>
          <p:nvPr/>
        </p:nvSpPr>
        <p:spPr>
          <a:xfrm>
            <a:off x="252481" y="4498044"/>
            <a:ext cx="7977117" cy="1754326"/>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2.) Utilize SIF satellite data to calibrate and validate vegetation growth and productivity parameters of the UVAFME model (Co-I Yang)</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We will utilize satellite SIF from the Orbiting Carbon Observatory 2 (OCO-2), the Tropospheric Monitoring Instrument (TROPOMI), and SIF-GPP relationships used in other studies to establish the relationship between SIF and GPP at our study sites, and then apply this relationship to airborne SIF observations from CFIS. This relationship will allow us to construct a photosynthetic rate map, derived from CFIS flights, at multiple times a day during the peak growing season from previous collections, which will be used to validate the simulation of GPP from UVAFME. </a:t>
            </a:r>
          </a:p>
        </p:txBody>
      </p:sp>
    </p:spTree>
    <p:extLst>
      <p:ext uri="{BB962C8B-B14F-4D97-AF65-F5344CB8AC3E}">
        <p14:creationId xmlns:p14="http://schemas.microsoft.com/office/powerpoint/2010/main" val="156856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092275"/>
            <a:ext cx="2133600" cy="365125"/>
          </a:xfrm>
        </p:spPr>
        <p:txBody>
          <a:bodyPr/>
          <a:lstStyle/>
          <a:p>
            <a:fld id="{C15F92FF-B19F-714F-AF19-A767AFC7D5EA}" type="slidenum">
              <a:rPr lang="en-US" smtClean="0"/>
              <a:t>7</a:t>
            </a:fld>
            <a:endParaRPr lang="en-US"/>
          </a:p>
        </p:txBody>
      </p:sp>
      <p:sp>
        <p:nvSpPr>
          <p:cNvPr id="6" name="Title 1"/>
          <p:cNvSpPr txBox="1">
            <a:spLocks/>
          </p:cNvSpPr>
          <p:nvPr/>
        </p:nvSpPr>
        <p:spPr>
          <a:xfrm>
            <a:off x="457200" y="274638"/>
            <a:ext cx="82296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Forest Ecosystem Modeling</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5206" y="943099"/>
            <a:ext cx="7133588" cy="3332018"/>
          </a:xfrm>
          <a:prstGeom prst="rect">
            <a:avLst/>
          </a:prstGeom>
        </p:spPr>
      </p:pic>
      <p:sp>
        <p:nvSpPr>
          <p:cNvPr id="11" name="TextBox 10"/>
          <p:cNvSpPr txBox="1"/>
          <p:nvPr/>
        </p:nvSpPr>
        <p:spPr>
          <a:xfrm>
            <a:off x="304800" y="4286994"/>
            <a:ext cx="8534400" cy="1815882"/>
          </a:xfrm>
          <a:prstGeom prst="rect">
            <a:avLst/>
          </a:prstGeom>
          <a:noFill/>
        </p:spPr>
        <p:txBody>
          <a:bodyPr wrap="square" rtlCol="0">
            <a:spAutoFit/>
          </a:bodyPr>
          <a:lstStyle/>
          <a:p>
            <a:pPr marL="342900" indent="-342900">
              <a:buAutoNum type="alphaUcParenR"/>
            </a:pPr>
            <a:r>
              <a:rPr lang="en-US" sz="1600" dirty="0">
                <a:latin typeface="Times New Roman" panose="02020603050405020304" pitchFamily="18" charset="0"/>
                <a:cs typeface="Times New Roman" panose="02020603050405020304" pitchFamily="18" charset="0"/>
              </a:rPr>
              <a:t>Remotely Sensed products calibrate and initialize UVAFME at 2 study sites.</a:t>
            </a:r>
          </a:p>
          <a:p>
            <a:pPr marL="342900" indent="-342900">
              <a:buAutoNum type="alphaUcParenR"/>
            </a:pPr>
            <a:r>
              <a:rPr lang="en-US" sz="1600" dirty="0">
                <a:latin typeface="Times New Roman" panose="02020603050405020304" pitchFamily="18" charset="0"/>
                <a:cs typeface="Times New Roman" panose="02020603050405020304" pitchFamily="18" charset="0"/>
              </a:rPr>
              <a:t>UVAFME is integrated with the FACT forest ecosystem service model to construct estimates of forest ecosystem services (timber, carbon, and albedo) under climate and disturbance scenarios.</a:t>
            </a:r>
          </a:p>
          <a:p>
            <a:pPr marL="342900" indent="-342900">
              <a:buAutoNum type="alphaUcParenR"/>
            </a:pPr>
            <a:r>
              <a:rPr lang="en-US" sz="1600" dirty="0">
                <a:latin typeface="Times New Roman" panose="02020603050405020304" pitchFamily="18" charset="0"/>
                <a:cs typeface="Times New Roman" panose="02020603050405020304" pitchFamily="18" charset="0"/>
              </a:rPr>
              <a:t>Model output is provided to stakeholder-based workshops and alternative management plans are elicited.</a:t>
            </a:r>
          </a:p>
          <a:p>
            <a:pPr marL="342900" indent="-342900">
              <a:buAutoNum type="alphaUcParenR"/>
            </a:pPr>
            <a:r>
              <a:rPr lang="en-US" sz="1600" dirty="0">
                <a:latin typeface="Times New Roman" panose="02020603050405020304" pitchFamily="18" charset="0"/>
                <a:cs typeface="Times New Roman" panose="02020603050405020304" pitchFamily="18" charset="0"/>
              </a:rPr>
              <a:t>Simulations of alternative plans are analyzed from an ES perspective and provided to managers to assess efficacy of adaptation strategies.</a:t>
            </a:r>
          </a:p>
        </p:txBody>
      </p:sp>
    </p:spTree>
    <p:extLst>
      <p:ext uri="{BB962C8B-B14F-4D97-AF65-F5344CB8AC3E}">
        <p14:creationId xmlns:p14="http://schemas.microsoft.com/office/powerpoint/2010/main" val="355069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15F92FF-B19F-714F-AF19-A767AFC7D5EA}" type="slidenum">
              <a:rPr lang="en-US" smtClean="0"/>
              <a:t>8</a:t>
            </a:fld>
            <a:endParaRPr lang="en-US"/>
          </a:p>
        </p:txBody>
      </p:sp>
      <p:sp>
        <p:nvSpPr>
          <p:cNvPr id="6" name="Title 1"/>
          <p:cNvSpPr txBox="1">
            <a:spLocks/>
          </p:cNvSpPr>
          <p:nvPr/>
        </p:nvSpPr>
        <p:spPr>
          <a:xfrm>
            <a:off x="457200" y="274638"/>
            <a:ext cx="82296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Stakeholder Engagement</a:t>
            </a:r>
          </a:p>
        </p:txBody>
      </p:sp>
      <p:sp>
        <p:nvSpPr>
          <p:cNvPr id="8" name="Rectangle 7"/>
          <p:cNvSpPr/>
          <p:nvPr/>
        </p:nvSpPr>
        <p:spPr>
          <a:xfrm>
            <a:off x="195943" y="1117430"/>
            <a:ext cx="4376057" cy="1477328"/>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Site 1: Tanana Valley State Forest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Collaborators: </a:t>
            </a:r>
            <a:r>
              <a:rPr lang="en-US" dirty="0">
                <a:latin typeface="Times New Roman" panose="02020603050405020304" pitchFamily="18" charset="0"/>
                <a:cs typeface="Times New Roman" panose="02020603050405020304" pitchFamily="18" charset="0"/>
              </a:rPr>
              <a:t>Tanana Valley State Forest Citizen’s Advisory Committee, Alaska DNR, Division of Forestry</a:t>
            </a:r>
          </a:p>
        </p:txBody>
      </p:sp>
      <p:sp>
        <p:nvSpPr>
          <p:cNvPr id="9" name="Rectangle 8"/>
          <p:cNvSpPr/>
          <p:nvPr/>
        </p:nvSpPr>
        <p:spPr>
          <a:xfrm>
            <a:off x="4572000" y="1117430"/>
            <a:ext cx="4376057" cy="1477328"/>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Site 2: Prince Albert National Park</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Collaborators: </a:t>
            </a:r>
            <a:r>
              <a:rPr lang="en-US" dirty="0">
                <a:latin typeface="Times New Roman" panose="02020603050405020304" pitchFamily="18" charset="0"/>
                <a:cs typeface="Times New Roman" panose="02020603050405020304" pitchFamily="18" charset="0"/>
              </a:rPr>
              <a:t>Ministry of the Environment, Saskatchewan, </a:t>
            </a:r>
            <a:r>
              <a:rPr lang="en-US" dirty="0" err="1">
                <a:latin typeface="Times New Roman" panose="02020603050405020304" pitchFamily="18" charset="0"/>
                <a:cs typeface="Times New Roman" panose="02020603050405020304" pitchFamily="18" charset="0"/>
              </a:rPr>
              <a:t>Sakaw</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Askiy</a:t>
            </a:r>
            <a:r>
              <a:rPr lang="en-US" dirty="0">
                <a:latin typeface="Times New Roman" panose="02020603050405020304" pitchFamily="18" charset="0"/>
                <a:cs typeface="Times New Roman" panose="02020603050405020304" pitchFamily="18" charset="0"/>
              </a:rPr>
              <a:t> Management, </a:t>
            </a:r>
            <a:r>
              <a:rPr lang="en-US" i="1" dirty="0">
                <a:latin typeface="Times New Roman" panose="02020603050405020304" pitchFamily="18" charset="0"/>
                <a:cs typeface="Times New Roman" panose="02020603050405020304" pitchFamily="18" charset="0"/>
              </a:rPr>
              <a:t>Canadian Forest Service </a:t>
            </a:r>
            <a:r>
              <a:rPr lang="en-US" sz="1200" i="1" dirty="0">
                <a:latin typeface="Times New Roman" panose="02020603050405020304" pitchFamily="18" charset="0"/>
                <a:cs typeface="Times New Roman" panose="02020603050405020304" pitchFamily="18" charset="0"/>
              </a:rPr>
              <a:t>(still need to iron  out details)</a:t>
            </a:r>
            <a:endParaRPr lang="en-US" sz="12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50996"/>
          <a:stretch/>
        </p:blipFill>
        <p:spPr>
          <a:xfrm>
            <a:off x="1581169" y="2504173"/>
            <a:ext cx="5981662" cy="2198455"/>
          </a:xfrm>
          <a:prstGeom prst="rect">
            <a:avLst/>
          </a:prstGeom>
        </p:spPr>
      </p:pic>
      <p:sp>
        <p:nvSpPr>
          <p:cNvPr id="11" name="Rectangle 10"/>
          <p:cNvSpPr/>
          <p:nvPr/>
        </p:nvSpPr>
        <p:spPr>
          <a:xfrm>
            <a:off x="960150" y="4852328"/>
            <a:ext cx="7315199" cy="138499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We will elicit judgements by each participant to form a matrix using relative scaling, adding fuzzy weights to capture overall confidence of each response. We will then elicit responses comparing the relationships between each management plan’s aforementioned characteristics with each of three hypothesized scenarios: a business as usual scenario, a resilience scenario, and a transformative scenario. We will then use the relative weights of the resultant vector of comparison matrices to calculate overall priorities for each scenario. These weights will be applied to the original management scenario harvest inputs so as to construct quantitative inputs for the hybridized UVAFME-FACT model.</a:t>
            </a:r>
          </a:p>
        </p:txBody>
      </p:sp>
    </p:spTree>
    <p:extLst>
      <p:ext uri="{BB962C8B-B14F-4D97-AF65-F5344CB8AC3E}">
        <p14:creationId xmlns:p14="http://schemas.microsoft.com/office/powerpoint/2010/main" val="1463962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686</TotalTime>
  <Words>1102</Words>
  <Application>Microsoft Macintosh PowerPoint</Application>
  <PresentationFormat>On-screen Show (4:3)</PresentationFormat>
  <Paragraphs>79</Paragraphs>
  <Slides>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PowerPoint Presentation</vt:lpstr>
      <vt:lpstr>Our Project Rationale</vt:lpstr>
      <vt:lpstr>PowerPoint Presentation</vt:lpstr>
      <vt:lpstr>PowerPoint Presentation</vt:lpstr>
      <vt:lpstr>PowerPoint Presentation</vt:lpstr>
      <vt:lpstr>PowerPoint Presentation</vt:lpstr>
      <vt:lpstr>PowerPoint Presentation</vt:lpstr>
      <vt:lpstr>PowerPoint Presentation</vt:lpstr>
    </vt:vector>
  </TitlesOfParts>
  <Company>NASA GSFC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Griffith</dc:creator>
  <cp:lastModifiedBy>Kendig, Leanne (GSFC-618.0)[GLOBAL SCIENCE &amp; TECHNOLOGY INC]</cp:lastModifiedBy>
  <cp:revision>72</cp:revision>
  <dcterms:created xsi:type="dcterms:W3CDTF">2015-08-14T15:58:20Z</dcterms:created>
  <dcterms:modified xsi:type="dcterms:W3CDTF">2019-05-20T05:50:51Z</dcterms:modified>
</cp:coreProperties>
</file>